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14" r:id="rId1"/>
    <p:sldMasterId id="2147483751" r:id="rId2"/>
  </p:sldMasterIdLst>
  <p:notesMasterIdLst>
    <p:notesMasterId r:id="rId17"/>
  </p:notesMasterIdLst>
  <p:handoutMasterIdLst>
    <p:handoutMasterId r:id="rId18"/>
  </p:handoutMasterIdLst>
  <p:sldIdLst>
    <p:sldId id="366" r:id="rId3"/>
    <p:sldId id="413" r:id="rId4"/>
    <p:sldId id="414" r:id="rId5"/>
    <p:sldId id="375" r:id="rId6"/>
    <p:sldId id="422" r:id="rId7"/>
    <p:sldId id="415" r:id="rId8"/>
    <p:sldId id="420" r:id="rId9"/>
    <p:sldId id="416" r:id="rId10"/>
    <p:sldId id="418" r:id="rId11"/>
    <p:sldId id="417" r:id="rId12"/>
    <p:sldId id="399" r:id="rId13"/>
    <p:sldId id="411" r:id="rId14"/>
    <p:sldId id="412" r:id="rId15"/>
    <p:sldId id="419" r:id="rId16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hlmann Raphaël" initials="FR" lastIdx="1" clrIdx="0">
    <p:extLst>
      <p:ext uri="{19B8F6BF-5375-455C-9EA6-DF929625EA0E}">
        <p15:presenceInfo xmlns:p15="http://schemas.microsoft.com/office/powerpoint/2012/main" userId="S-1-5-21-2591731055-1599933609-3558185388-42052" providerId="AD"/>
      </p:ext>
    </p:extLst>
  </p:cmAuthor>
  <p:cmAuthor id="2" name="Christe Marchand Muriel" initials="CMM" lastIdx="2" clrIdx="1">
    <p:extLst>
      <p:ext uri="{19B8F6BF-5375-455C-9EA6-DF929625EA0E}">
        <p15:presenceInfo xmlns:p15="http://schemas.microsoft.com/office/powerpoint/2012/main" userId="S-1-5-21-2591731055-1599933609-3558185388-39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995"/>
    <a:srgbClr val="2B1D91"/>
    <a:srgbClr val="CDA175"/>
    <a:srgbClr val="D9B897"/>
    <a:srgbClr val="E1C9B1"/>
    <a:srgbClr val="D5B493"/>
    <a:srgbClr val="C0C0C0"/>
    <a:srgbClr val="E3CBB3"/>
    <a:srgbClr val="E7E7E7"/>
    <a:srgbClr val="FD0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6" autoAdjust="0"/>
  </p:normalViewPr>
  <p:slideViewPr>
    <p:cSldViewPr>
      <p:cViewPr varScale="1">
        <p:scale>
          <a:sx n="118" d="100"/>
          <a:sy n="118" d="100"/>
        </p:scale>
        <p:origin x="14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D692D61A-D779-47C9-939A-EAB9743EA4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437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4C52DE3-B4B7-43BF-8ADB-4389C15FBC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5136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92FEF3-CFBF-423F-A058-206E1B8B4362}" type="slidenum">
              <a:rPr lang="fr-FR" altLang="fr-FR" smtClean="0">
                <a:solidFill>
                  <a:srgbClr val="000000"/>
                </a:solidFill>
              </a:rPr>
              <a:pPr/>
              <a:t>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4598988"/>
            <a:ext cx="5876925" cy="4362450"/>
          </a:xfrm>
          <a:noFill/>
        </p:spPr>
        <p:txBody>
          <a:bodyPr/>
          <a:lstStyle/>
          <a:p>
            <a:endParaRPr lang="fr-CH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9901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D6B4-E5D9-43DD-A3F1-929384DD2C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336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3B2B-A6DC-4ED9-BFD5-0F41F5AD82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767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73CF-6E2D-466B-8016-D8E8002E68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807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645D-3517-4832-8B54-A1499591E5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932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D6B4-E5D9-43DD-A3F1-929384DD2C9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2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A485-9AA6-4C01-946B-7B2EE716D89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9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90C3-0D01-4895-B7CF-0C51ACBBC725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0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29B8-BB51-49F7-8B97-1B1D9E66175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2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F197-FC02-4D0C-B812-360CD6823745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3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625F-4A8F-403E-81CB-8E135768366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5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2ACD-7B26-47B0-9C97-CD85A84D613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5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A485-9AA6-4C01-946B-7B2EE716D8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328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E5D5-BDE3-43AF-86A4-2F727EA0C4A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8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C49A-3C94-4246-BAEE-EAD0A4F7A40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49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3B2B-A6DC-4ED9-BFD5-0F41F5AD82D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2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73CF-6E2D-466B-8016-D8E8002E687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8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645D-3517-4832-8B54-A1499591E53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90C3-0D01-4895-B7CF-0C51ACBBC7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852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29B8-BB51-49F7-8B97-1B1D9E6617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327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F197-FC02-4D0C-B812-360CD68237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622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625F-4A8F-403E-81CB-8E13576836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40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2ACD-7B26-47B0-9C97-CD85A84D61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239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E5D5-BDE3-43AF-86A4-2F727EA0C4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796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C49A-3C94-4246-BAEE-EAD0A4F7A4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439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FB3B0B-76E9-4175-8AE4-F490D24539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1" name="Picture 58" descr="dsp_sa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9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FB3B0B-76E9-4175-8AE4-F490D245394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1031" name="Picture 58" descr="dsp_sa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9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990600" y="4267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ZoneTexte 1"/>
          <p:cNvSpPr txBox="1">
            <a:spLocks noChangeArrowheads="1"/>
          </p:cNvSpPr>
          <p:nvPr/>
        </p:nvSpPr>
        <p:spPr bwMode="auto">
          <a:xfrm>
            <a:off x="467544" y="1340768"/>
            <a:ext cx="80645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CH" altLang="fr-FR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b="1" dirty="0" smtClean="0">
                <a:solidFill>
                  <a:schemeClr val="accent6">
                    <a:lumMod val="75000"/>
                  </a:schemeClr>
                </a:solidFill>
              </a:rPr>
              <a:t>Lutte contre la pauvreté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CH" alt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2400" b="1" smtClean="0">
                <a:solidFill>
                  <a:schemeClr val="accent6">
                    <a:lumMod val="75000"/>
                  </a:schemeClr>
                </a:solidFill>
              </a:rPr>
              <a:t>Campagne </a:t>
            </a:r>
            <a:r>
              <a:rPr lang="fr-CH" altLang="fr-FR" sz="2400" b="1" dirty="0" smtClean="0">
                <a:solidFill>
                  <a:schemeClr val="accent6">
                    <a:lumMod val="75000"/>
                  </a:schemeClr>
                </a:solidFill>
              </a:rPr>
              <a:t>«JU-lien.org» contre le </a:t>
            </a:r>
            <a:r>
              <a:rPr lang="fr-CH" altLang="fr-FR" sz="2400" b="1" dirty="0">
                <a:solidFill>
                  <a:schemeClr val="accent6">
                    <a:lumMod val="75000"/>
                  </a:schemeClr>
                </a:solidFill>
              </a:rPr>
              <a:t>non-recours aux prestations </a:t>
            </a:r>
            <a:r>
              <a:rPr lang="fr-CH" altLang="fr-FR" sz="2400" b="1" dirty="0" smtClean="0">
                <a:solidFill>
                  <a:schemeClr val="accent6">
                    <a:lumMod val="75000"/>
                  </a:schemeClr>
                </a:solidFill>
              </a:rPr>
              <a:t>sociales du 2 mai au 16 juin </a:t>
            </a:r>
            <a:r>
              <a:rPr lang="fr-CH" altLang="fr-FR" sz="2400" b="1" dirty="0">
                <a:solidFill>
                  <a:schemeClr val="accent6">
                    <a:lumMod val="75000"/>
                  </a:schemeClr>
                </a:solidFill>
              </a:rPr>
              <a:t>2024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CH" altLang="fr-FR" sz="1800" b="1" dirty="0">
              <a:solidFill>
                <a:srgbClr val="000000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fr-CH" altLang="fr-FR" sz="1800" b="1" dirty="0" smtClean="0">
              <a:solidFill>
                <a:srgbClr val="000000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fr-CH" altLang="fr-FR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1" dirty="0" smtClean="0">
                <a:solidFill>
                  <a:srgbClr val="000000"/>
                </a:solidFill>
              </a:rPr>
              <a:t>Rencontre des responsables des offices cantonaux de l’action sociale, </a:t>
            </a:r>
            <a:r>
              <a:rPr lang="fr-CH" altLang="fr-FR" sz="1800" b="1" dirty="0" err="1" smtClean="0">
                <a:solidFill>
                  <a:srgbClr val="000000"/>
                </a:solidFill>
              </a:rPr>
              <a:t>Charmey</a:t>
            </a:r>
            <a:r>
              <a:rPr lang="fr-CH" altLang="fr-FR" sz="1800" b="1" dirty="0" smtClean="0">
                <a:solidFill>
                  <a:srgbClr val="000000"/>
                </a:solidFill>
              </a:rPr>
              <a:t>, 16 mai 2025</a:t>
            </a:r>
          </a:p>
          <a:p>
            <a:pPr>
              <a:spcBef>
                <a:spcPct val="0"/>
              </a:spcBef>
              <a:buNone/>
            </a:pPr>
            <a:endParaRPr lang="fr-CH" altLang="fr-FR" sz="18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1" dirty="0">
                <a:solidFill>
                  <a:srgbClr val="000000"/>
                </a:solidFill>
              </a:rPr>
              <a:t>	</a:t>
            </a:r>
            <a:r>
              <a:rPr lang="fr-CH" altLang="fr-FR" sz="1800" b="1" dirty="0" smtClean="0">
                <a:solidFill>
                  <a:srgbClr val="000000"/>
                </a:solidFill>
              </a:rPr>
              <a:t>				</a:t>
            </a:r>
            <a:endParaRPr lang="fr-CH" altLang="fr-FR" sz="1800" dirty="0">
              <a:solidFill>
                <a:srgbClr val="0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42ACD-7B26-47B0-9C97-CD85A84D6137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4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Conférence de presse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7196683" cy="475058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Evaluation: 1) Campagne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19168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75545"/>
              </p:ext>
            </p:extLst>
          </p:nvPr>
        </p:nvGraphicFramePr>
        <p:xfrm>
          <a:off x="471653" y="2147664"/>
          <a:ext cx="8132795" cy="3491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92235">
                  <a:extLst>
                    <a:ext uri="{9D8B030D-6E8A-4147-A177-3AD203B41FA5}">
                      <a16:colId xmlns:a16="http://schemas.microsoft.com/office/drawing/2014/main" val="65245758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051354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41466898"/>
                    </a:ext>
                  </a:extLst>
                </a:gridCol>
              </a:tblGrid>
              <a:tr h="633264">
                <a:tc>
                  <a:txBody>
                    <a:bodyPr/>
                    <a:lstStyle/>
                    <a:p>
                      <a:r>
                        <a:rPr lang="fr-CH" dirty="0" smtClean="0"/>
                        <a:t>Objectif(s)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Atteint ?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Commentaires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1921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fr-CH" dirty="0" smtClean="0"/>
                        <a:t>Sensibiliser la population à la précarité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++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9’000 vues sur JU-lien.org</a:t>
                      </a:r>
                    </a:p>
                    <a:p>
                      <a:r>
                        <a:rPr lang="fr-CH" dirty="0" smtClean="0"/>
                        <a:t>Affiches, passages radio etc.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50367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r>
                        <a:rPr lang="fr-CH" dirty="0" smtClean="0"/>
                        <a:t>Motiver 100 personnes ou ménages à s’adresser à JU-lien.org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++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145 demandes dont</a:t>
                      </a:r>
                    </a:p>
                    <a:p>
                      <a:r>
                        <a:rPr lang="fr-CH" dirty="0" smtClean="0"/>
                        <a:t>117 sans suivi</a:t>
                      </a:r>
                      <a:r>
                        <a:rPr lang="fr-CH" baseline="0" dirty="0" smtClean="0"/>
                        <a:t> préalable</a:t>
                      </a:r>
                      <a:r>
                        <a:rPr lang="fr-CH" dirty="0" smtClean="0"/>
                        <a:t> par un AS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029789"/>
                  </a:ext>
                </a:extLst>
              </a:tr>
              <a:tr h="824390">
                <a:tc>
                  <a:txBody>
                    <a:bodyPr/>
                    <a:lstStyle/>
                    <a:p>
                      <a:r>
                        <a:rPr lang="fr-CH" dirty="0" smtClean="0"/>
                        <a:t>Impliquer les partenaires du réseau</a:t>
                      </a:r>
                      <a:r>
                        <a:rPr lang="fr-CH" baseline="0" dirty="0" smtClean="0"/>
                        <a:t> social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++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Distribution de 10’000 flyers,</a:t>
                      </a:r>
                      <a:r>
                        <a:rPr lang="fr-CH" baseline="0" dirty="0" smtClean="0"/>
                        <a:t> 2000 affiches, relais sur les sites internet des communes etc.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2129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Evaluation: 2) Dispositif social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91728"/>
              </p:ext>
            </p:extLst>
          </p:nvPr>
        </p:nvGraphicFramePr>
        <p:xfrm>
          <a:off x="467544" y="2132856"/>
          <a:ext cx="8136904" cy="4206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11614738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491323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1283693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fr-CH" dirty="0" smtClean="0"/>
                        <a:t>Objectif(s)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Atteint ?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Commentaires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261320"/>
                  </a:ext>
                </a:extLst>
              </a:tr>
              <a:tr h="818950">
                <a:tc>
                  <a:txBody>
                    <a:bodyPr/>
                    <a:lstStyle/>
                    <a:p>
                      <a:r>
                        <a:rPr lang="fr-CH" dirty="0" smtClean="0"/>
                        <a:t>Mieux connaître les</a:t>
                      </a:r>
                      <a:r>
                        <a:rPr lang="fr-CH" baseline="0" dirty="0" smtClean="0"/>
                        <a:t> non-</a:t>
                      </a:r>
                      <a:r>
                        <a:rPr lang="fr-CH" baseline="0" dirty="0" err="1" smtClean="0"/>
                        <a:t>recourants</a:t>
                      </a:r>
                      <a:r>
                        <a:rPr lang="fr-CH" baseline="0" dirty="0" smtClean="0"/>
                        <a:t> (profils-types ?)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+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2 profils ressortent: femme seule avec enfant(s), </a:t>
                      </a:r>
                      <a:r>
                        <a:rPr lang="fr-CH" dirty="0" err="1" smtClean="0"/>
                        <a:t>retraité-e</a:t>
                      </a:r>
                      <a:r>
                        <a:rPr lang="fr-CH" dirty="0" smtClean="0"/>
                        <a:t>. 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82780"/>
                  </a:ext>
                </a:extLst>
              </a:tr>
              <a:tr h="970125">
                <a:tc>
                  <a:txBody>
                    <a:bodyPr/>
                    <a:lstStyle/>
                    <a:p>
                      <a:r>
                        <a:rPr lang="fr-CH" dirty="0" smtClean="0"/>
                        <a:t>Connaître</a:t>
                      </a:r>
                      <a:r>
                        <a:rPr lang="fr-CH" baseline="0" dirty="0" smtClean="0"/>
                        <a:t> les m</a:t>
                      </a:r>
                      <a:r>
                        <a:rPr lang="fr-CH" dirty="0" smtClean="0"/>
                        <a:t>otifs du</a:t>
                      </a:r>
                      <a:r>
                        <a:rPr lang="fr-CH" baseline="0" dirty="0" smtClean="0"/>
                        <a:t> non-recours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++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Non-connaissance avant tout,</a:t>
                      </a:r>
                      <a:r>
                        <a:rPr lang="fr-CH" baseline="0" dirty="0" smtClean="0"/>
                        <a:t> gêne pour certaines personnes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444342"/>
                  </a:ext>
                </a:extLst>
              </a:tr>
              <a:tr h="868810">
                <a:tc>
                  <a:txBody>
                    <a:bodyPr/>
                    <a:lstStyle/>
                    <a:p>
                      <a:r>
                        <a:rPr lang="fr-CH" dirty="0" smtClean="0"/>
                        <a:t>Clarifier</a:t>
                      </a:r>
                      <a:r>
                        <a:rPr lang="fr-CH" baseline="0" dirty="0" smtClean="0"/>
                        <a:t> le b</a:t>
                      </a:r>
                      <a:r>
                        <a:rPr lang="fr-CH" dirty="0" smtClean="0"/>
                        <a:t>ut</a:t>
                      </a:r>
                      <a:r>
                        <a:rPr lang="fr-CH" baseline="0" dirty="0" smtClean="0"/>
                        <a:t> du dispositif </a:t>
                      </a:r>
                      <a:endParaRPr lang="fr-C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++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Orientation: 87% des demandes traitées en 1 seul entretien</a:t>
                      </a:r>
                      <a:endParaRPr lang="fr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60592"/>
                  </a:ext>
                </a:extLst>
              </a:tr>
              <a:tr h="972995">
                <a:tc>
                  <a:txBody>
                    <a:bodyPr/>
                    <a:lstStyle/>
                    <a:p>
                      <a:r>
                        <a:rPr lang="fr-CH" dirty="0" smtClean="0"/>
                        <a:t>Viser</a:t>
                      </a:r>
                      <a:r>
                        <a:rPr lang="fr-CH" baseline="0" dirty="0" smtClean="0"/>
                        <a:t> un haut t</a:t>
                      </a:r>
                      <a:r>
                        <a:rPr lang="fr-CH" dirty="0" smtClean="0"/>
                        <a:t>aux</a:t>
                      </a:r>
                      <a:r>
                        <a:rPr lang="fr-CH" baseline="0" dirty="0" smtClean="0"/>
                        <a:t> de satisfaction</a:t>
                      </a:r>
                      <a:endParaRPr lang="fr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+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Plus de 90% de satisfaction.</a:t>
                      </a:r>
                    </a:p>
                    <a:p>
                      <a:r>
                        <a:rPr lang="fr-CH" dirty="0" smtClean="0"/>
                        <a:t>Prévoir:</a:t>
                      </a:r>
                      <a:r>
                        <a:rPr lang="fr-CH" baseline="0" dirty="0" smtClean="0"/>
                        <a:t> adresse postale, adresse mail, téléphone avec répondeur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35947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Evaluation: 3) Autres éléments de bilan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1606"/>
              </p:ext>
            </p:extLst>
          </p:nvPr>
        </p:nvGraphicFramePr>
        <p:xfrm>
          <a:off x="467544" y="2132856"/>
          <a:ext cx="8136904" cy="20162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16147385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0491323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1283693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fr-CH" dirty="0" smtClean="0"/>
                        <a:t>Elément de bilan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Atteint ?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Commentaires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26132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fr-CH" dirty="0" smtClean="0"/>
                        <a:t>Budget</a:t>
                      </a:r>
                      <a:r>
                        <a:rPr lang="fr-CH" baseline="0" dirty="0" smtClean="0"/>
                        <a:t> de 50’000.-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++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Respecté (site</a:t>
                      </a:r>
                      <a:r>
                        <a:rPr lang="fr-CH" baseline="0" dirty="0" smtClean="0"/>
                        <a:t> actif, dispositif réduit avec 2 AS -&gt; fin 2024)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8278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fr-CH" dirty="0" smtClean="0"/>
                        <a:t>Points forts du projet</a:t>
                      </a:r>
                      <a:endParaRPr lang="fr-C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dirty="0" smtClean="0"/>
                        <a:t>Rapidité de réponse, compétence, confidentialité.</a:t>
                      </a:r>
                      <a:endParaRPr lang="fr-CH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44434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060848"/>
            <a:ext cx="5112568" cy="4544144"/>
          </a:xfrm>
        </p:spPr>
        <p:txBody>
          <a:bodyPr/>
          <a:lstStyle/>
          <a:p>
            <a:pPr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896938" algn="l"/>
              </a:tabLst>
            </a:pPr>
            <a:r>
              <a:rPr lang="fr-CH" sz="2400" b="1" dirty="0" smtClean="0"/>
              <a:t>Pérennisation du programme ju-lien.org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896938" algn="l"/>
              </a:tabLst>
            </a:pPr>
            <a:r>
              <a:rPr lang="fr-FR" sz="2000" dirty="0" smtClean="0"/>
              <a:t>Accompagnement par une haute école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896938" algn="l"/>
              </a:tabLst>
            </a:pPr>
            <a:r>
              <a:rPr lang="fr-FR" sz="2000" dirty="0" smtClean="0"/>
              <a:t>Adaptation régulière du dispositif</a:t>
            </a:r>
            <a:endParaRPr lang="fr-CH" sz="2000" dirty="0"/>
          </a:p>
          <a:p>
            <a:pPr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896938" algn="l"/>
              </a:tabLst>
            </a:pPr>
            <a:endParaRPr lang="fr-FR" sz="2400" b="1" dirty="0" smtClean="0"/>
          </a:p>
          <a:p>
            <a:pPr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896938" algn="l"/>
              </a:tabLst>
            </a:pPr>
            <a:r>
              <a:rPr lang="fr-FR" sz="2400" b="1" dirty="0" smtClean="0"/>
              <a:t>Améliorer les connaissances 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896938" algn="l"/>
              </a:tabLst>
            </a:pPr>
            <a:r>
              <a:rPr lang="fr-FR" sz="2000" dirty="0" smtClean="0"/>
              <a:t>Rapport social 2025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896938" algn="l"/>
              </a:tabLst>
            </a:pPr>
            <a:r>
              <a:rPr lang="fr-FR" sz="2000" dirty="0" smtClean="0"/>
              <a:t>Monitoring national</a:t>
            </a:r>
            <a:endParaRPr lang="fr-CH" sz="2000" dirty="0" smtClean="0"/>
          </a:p>
          <a:p>
            <a:pPr marL="457200" lvl="1" indent="0">
              <a:buNone/>
            </a:pPr>
            <a:endParaRPr lang="fr-CH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CH" sz="2000" dirty="0" smtClean="0"/>
          </a:p>
          <a:p>
            <a:pPr lvl="1"/>
            <a:endParaRPr lang="fr-CH" sz="2400" dirty="0"/>
          </a:p>
          <a:p>
            <a:endParaRPr lang="fr-CH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Perspectives de la lutte contre la pauvreté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276872"/>
            <a:ext cx="2724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CH" sz="2400" b="1" dirty="0" smtClean="0"/>
              <a:t>10’000</a:t>
            </a:r>
            <a:r>
              <a:rPr lang="fr-CH" sz="2400" dirty="0" smtClean="0"/>
              <a:t> </a:t>
            </a:r>
            <a:r>
              <a:rPr lang="fr-CH" sz="2400" dirty="0" smtClean="0"/>
              <a:t>personnes en situation de pauvreté (14.8%)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CH" sz="2400" dirty="0" smtClean="0"/>
              <a:t>Bénéficiaires de prestations sociales: env. 5000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CH" sz="2400" dirty="0" smtClean="0"/>
              <a:t>Exclusions (fortune, aide de tiers…), env. 1500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CH" sz="2400" dirty="0" smtClean="0"/>
              <a:t>= </a:t>
            </a:r>
            <a:r>
              <a:rPr lang="fr-CH" sz="2400" dirty="0"/>
              <a:t> </a:t>
            </a:r>
            <a:r>
              <a:rPr lang="fr-CH" sz="2400" b="1" dirty="0" smtClean="0"/>
              <a:t>env. 3500 non-</a:t>
            </a:r>
            <a:r>
              <a:rPr lang="fr-CH" sz="2400" b="1" dirty="0" err="1" smtClean="0"/>
              <a:t>recourants</a:t>
            </a:r>
            <a:r>
              <a:rPr lang="fr-CH" sz="2400" b="1" dirty="0" smtClean="0"/>
              <a:t> (2000 ménages)</a:t>
            </a:r>
          </a:p>
          <a:p>
            <a:pPr marL="0" indent="0">
              <a:spcAft>
                <a:spcPts val="600"/>
              </a:spcAft>
              <a:buNone/>
            </a:pPr>
            <a:endParaRPr lang="fr-CH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400" dirty="0" smtClean="0"/>
              <a:t>Priorité: lutter contre le non-recours aux prestations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smtClean="0"/>
              <a:t>Mesure 1 : campagne de sensibilisation, information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smtClean="0"/>
              <a:t>Mesure 2 : guichets de proximité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smtClean="0"/>
              <a:t>Mesure 3 : renforcement du réseau d’entraide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smtClean="0"/>
              <a:t>Mesure 4 : automatisation de certaines prestations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CH" sz="2000" dirty="0" smtClean="0"/>
          </a:p>
          <a:p>
            <a:pPr lvl="1"/>
            <a:endParaRPr lang="fr-CH" sz="2400" dirty="0"/>
          </a:p>
          <a:p>
            <a:endParaRPr lang="fr-CH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Contexte – Rapport social </a:t>
            </a:r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2021 </a:t>
            </a:r>
            <a:r>
              <a:rPr lang="fr-CH" altLang="fr-FR" sz="1400" b="1" dirty="0" smtClean="0">
                <a:solidFill>
                  <a:schemeClr val="accent6">
                    <a:lumMod val="75000"/>
                  </a:schemeClr>
                </a:solidFill>
              </a:rPr>
              <a:t>(publié en février 2022)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856741"/>
            <a:ext cx="7772400" cy="151980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CH" sz="2000" dirty="0" smtClean="0"/>
              <a:t>Plusieurs projets dans les villes et cantons: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CH" sz="2000" dirty="0"/>
              <a:t>Fribourg pour </a:t>
            </a:r>
            <a:r>
              <a:rPr lang="fr-CH" sz="2000" dirty="0" smtClean="0"/>
              <a:t>tous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CH" sz="2000" dirty="0"/>
              <a:t>Vaud pour </a:t>
            </a:r>
            <a:r>
              <a:rPr lang="fr-CH" sz="2000" dirty="0" smtClean="0"/>
              <a:t>vous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CH" sz="2000" dirty="0" smtClean="0"/>
              <a:t>Bureau d’information à Genève</a:t>
            </a:r>
            <a:endParaRPr lang="fr-CH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CH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CH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Contexte – Actualité du non-recours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4075857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Contexte – Motion 1362 </a:t>
            </a:r>
            <a:r>
              <a:rPr lang="fr-CH" altLang="fr-FR" sz="1400" b="1" dirty="0" smtClean="0">
                <a:solidFill>
                  <a:schemeClr val="accent6">
                    <a:lumMod val="75000"/>
                  </a:schemeClr>
                </a:solidFill>
              </a:rPr>
              <a:t>(mars 2021)</a:t>
            </a:r>
            <a:endParaRPr lang="fr-FR" altLang="fr-FR" sz="1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" y="4653136"/>
            <a:ext cx="7928943" cy="5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4067" y="5562423"/>
            <a:ext cx="82089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kumimoji="0" lang="fr-CH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Besoin d’un interlocuteur principal qui oriente la personne</a:t>
            </a:r>
            <a:endParaRPr lang="fr-CH" altLang="fr-F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kumimoji="0" lang="fr-CH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Demande la mise en place de </a:t>
            </a:r>
            <a:r>
              <a:rPr kumimoji="0" lang="fr-CH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guichets sociaux</a:t>
            </a:r>
            <a:endParaRPr kumimoji="0" lang="fr-CH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Sensibiliser la population jurassienne, informer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Mobiliser les personnes non-</a:t>
            </a:r>
            <a:r>
              <a:rPr lang="fr-CH" sz="2400" dirty="0" err="1" smtClean="0"/>
              <a:t>recourantes</a:t>
            </a:r>
            <a:endParaRPr lang="fr-CH" sz="2400" dirty="0" smtClean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CH" sz="2000" dirty="0" smtClean="0"/>
              <a:t>Pour les informer, les orienter, leur faciliter l’accès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CH" sz="2000" dirty="0" smtClean="0"/>
              <a:t>Pour mieux les connaître -&gt; adapter les dispositifs</a:t>
            </a:r>
          </a:p>
          <a:p>
            <a:pPr marL="0" indent="0">
              <a:spcAft>
                <a:spcPts val="600"/>
              </a:spcAft>
              <a:buNone/>
            </a:pPr>
            <a:endParaRPr lang="fr-CH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fr-CH" sz="2400" dirty="0" smtClean="0"/>
              <a:t>Objectif: 6 semaines, 100 demandes d’information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smtClean="0"/>
              <a:t>Par SMS ou formulaire en ligne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smtClean="0"/>
              <a:t>Suivi des demandes assuré par des professionnel-le-s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fr-CH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CH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CH" sz="2000" dirty="0" smtClean="0"/>
          </a:p>
          <a:p>
            <a:pPr lvl="1"/>
            <a:endParaRPr lang="fr-CH" sz="2400" dirty="0"/>
          </a:p>
          <a:p>
            <a:endParaRPr lang="fr-CH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Campagne JU-lien.org: buts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CH" sz="2400" b="1" dirty="0" smtClean="0"/>
              <a:t>Demande (SMS, formulaire) -&gt; Rappel par </a:t>
            </a:r>
            <a:r>
              <a:rPr lang="fr-CH" sz="2400" b="1" dirty="0" err="1" smtClean="0"/>
              <a:t>un-e</a:t>
            </a:r>
            <a:r>
              <a:rPr lang="fr-CH" sz="2400" b="1" dirty="0" smtClean="0"/>
              <a:t> AS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Dans les 3 jours, entretien d’orientation confidentiel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Suites possibles: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Entretien physique, lieu à choix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2</a:t>
            </a:r>
            <a:r>
              <a:rPr lang="fr-CH" sz="2000" baseline="30000" dirty="0" smtClean="0"/>
              <a:t>e</a:t>
            </a:r>
            <a:r>
              <a:rPr lang="fr-CH" sz="2000" dirty="0" smtClean="0"/>
              <a:t> entretien physique pour accès aux prestations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Total max 3h</a:t>
            </a:r>
          </a:p>
          <a:p>
            <a:pPr marL="0" indent="0">
              <a:spcAft>
                <a:spcPts val="600"/>
              </a:spcAft>
              <a:buNone/>
            </a:pPr>
            <a:endParaRPr lang="fr-CH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fr-CH" sz="2400" b="1" dirty="0" smtClean="0"/>
              <a:t>Bilan avec chaque </a:t>
            </a:r>
            <a:r>
              <a:rPr lang="fr-CH" sz="2400" b="1" dirty="0" err="1" smtClean="0"/>
              <a:t>demandeur-se</a:t>
            </a:r>
            <a:endParaRPr lang="fr-CH" sz="2400" b="1" dirty="0" smtClean="0"/>
          </a:p>
          <a:p>
            <a:pPr>
              <a:spcAft>
                <a:spcPts val="600"/>
              </a:spcAft>
            </a:pPr>
            <a:r>
              <a:rPr lang="fr-CH" sz="2400" dirty="0" smtClean="0"/>
              <a:t>Satisfaction, prestations touchées, suggestions</a:t>
            </a:r>
            <a:endParaRPr lang="fr-CH" sz="2400" dirty="0"/>
          </a:p>
          <a:p>
            <a:pPr>
              <a:spcAft>
                <a:spcPts val="600"/>
              </a:spcAft>
              <a:buFontTx/>
              <a:buChar char="-"/>
            </a:pPr>
            <a:endParaRPr lang="fr-CH" sz="2000" dirty="0" smtClean="0"/>
          </a:p>
          <a:p>
            <a:pPr lvl="1"/>
            <a:endParaRPr lang="fr-CH" sz="2400" dirty="0"/>
          </a:p>
          <a:p>
            <a:endParaRPr lang="fr-CH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>
                <a:solidFill>
                  <a:schemeClr val="accent6">
                    <a:lumMod val="75000"/>
                  </a:schemeClr>
                </a:solidFill>
              </a:rPr>
              <a:t>Campagne JU-lien.org: </a:t>
            </a:r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permanence sociale</a:t>
            </a:r>
            <a:endParaRPr lang="fr-FR" alt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CH" sz="2400" b="1" dirty="0" smtClean="0"/>
              <a:t>Service de l’action sociale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Campagne publicitaire ciblée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Site internet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Engagement et rémunération du personnel (AS)</a:t>
            </a:r>
          </a:p>
          <a:p>
            <a:pPr marL="0" indent="0">
              <a:spcAft>
                <a:spcPts val="600"/>
              </a:spcAft>
              <a:buNone/>
            </a:pPr>
            <a:endParaRPr lang="fr-CH" sz="11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fr-CH" sz="2400" b="1" dirty="0" smtClean="0"/>
              <a:t>Partenaires et communes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Distribution de flyers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/>
              <a:t>A</a:t>
            </a:r>
            <a:r>
              <a:rPr lang="fr-CH" sz="2000" dirty="0" smtClean="0"/>
              <a:t>ffichages, relais sur les sites internet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Envois ciblés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fr-CH" sz="2400" dirty="0"/>
          </a:p>
          <a:p>
            <a:pPr>
              <a:spcAft>
                <a:spcPts val="600"/>
              </a:spcAft>
              <a:buFontTx/>
              <a:buChar char="-"/>
            </a:pPr>
            <a:endParaRPr lang="fr-CH" sz="2000" dirty="0" smtClean="0"/>
          </a:p>
          <a:p>
            <a:pPr lvl="1"/>
            <a:endParaRPr lang="fr-CH" sz="2400" dirty="0"/>
          </a:p>
          <a:p>
            <a:endParaRPr lang="fr-CH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Campagne JU-lien.org: moyens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Campagne JU-lien.org: moyens</a:t>
            </a:r>
            <a:endParaRPr lang="fr-FR" alt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39552" y="2060848"/>
            <a:ext cx="7772400" cy="45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fr-CH" sz="2400" b="1" dirty="0" smtClean="0"/>
              <a:t>Budget pour la campagne mai-juin 2024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Env. 50’000.- (site internet, campagne, technique)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20’000.- = campagne (affiches, flyers, Facebook, bus, radio)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 smtClean="0"/>
              <a:t>30’000.- = salaire des assistantes sociales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Mobilisation d’un collaborateur SAS (20%)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fr-CH" sz="2400" dirty="0" smtClean="0"/>
          </a:p>
          <a:p>
            <a:pPr>
              <a:spcAft>
                <a:spcPts val="600"/>
              </a:spcAft>
              <a:buFontTx/>
              <a:buChar char="-"/>
            </a:pPr>
            <a:endParaRPr lang="fr-CH" sz="2000" dirty="0" smtClean="0"/>
          </a:p>
          <a:p>
            <a:pPr lvl="1"/>
            <a:endParaRPr lang="fr-CH" sz="2400" dirty="0" smtClean="0"/>
          </a:p>
          <a:p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0241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fr-FR" altLang="fr-FR" sz="2800" b="1" dirty="0" smtClean="0">
              <a:solidFill>
                <a:srgbClr val="CDA175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548680"/>
            <a:ext cx="7924800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Campagne publicitaire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CH" altLang="fr-FR" sz="20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altLang="fr-FR" sz="2000" b="1" dirty="0" smtClean="0">
                <a:solidFill>
                  <a:schemeClr val="tx1"/>
                </a:solidFill>
              </a:rPr>
              <a:t>Directs sur radio régionale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altLang="fr-FR" sz="2000" b="1" dirty="0" smtClean="0">
                <a:solidFill>
                  <a:schemeClr val="tx1"/>
                </a:solidFill>
              </a:rPr>
              <a:t>Cartons transports publics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altLang="fr-FR" sz="2000" b="1" dirty="0" smtClean="0">
                <a:solidFill>
                  <a:schemeClr val="tx1"/>
                </a:solidFill>
              </a:rPr>
              <a:t>Affiches grand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altLang="fr-FR" sz="2000" b="1" dirty="0" smtClean="0">
                <a:solidFill>
                  <a:schemeClr val="tx1"/>
                </a:solidFill>
              </a:rPr>
              <a:t>Affiches A3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altLang="fr-FR" sz="2000" b="1" dirty="0" smtClean="0">
                <a:solidFill>
                  <a:schemeClr val="tx1"/>
                </a:solidFill>
              </a:rPr>
              <a:t>Flyers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CH" altLang="fr-FR" sz="2000" b="1" dirty="0" smtClean="0">
              <a:solidFill>
                <a:schemeClr val="tx1"/>
              </a:solidFill>
            </a:endParaRPr>
          </a:p>
          <a:p>
            <a:pPr algn="l"/>
            <a:endParaRPr lang="fr-CH" altLang="fr-FR" sz="2800" b="1" dirty="0">
              <a:solidFill>
                <a:srgbClr val="CDA175"/>
              </a:solidFill>
            </a:endParaRPr>
          </a:p>
          <a:p>
            <a:pPr algn="l"/>
            <a:endParaRPr lang="fr-CH" altLang="fr-FR" sz="2800" b="1" dirty="0" smtClean="0">
              <a:solidFill>
                <a:srgbClr val="CDA175"/>
              </a:solidFill>
            </a:endParaRPr>
          </a:p>
          <a:p>
            <a:pPr algn="l"/>
            <a:endParaRPr lang="fr-CH" altLang="fr-FR" sz="2800" b="1" dirty="0">
              <a:solidFill>
                <a:srgbClr val="CDA175"/>
              </a:solidFill>
            </a:endParaRPr>
          </a:p>
          <a:p>
            <a:pPr algn="l"/>
            <a:endParaRPr lang="fr-CH" altLang="fr-FR" sz="2800" b="1" dirty="0">
              <a:solidFill>
                <a:srgbClr val="CDA175"/>
              </a:solidFill>
            </a:endParaRPr>
          </a:p>
          <a:p>
            <a:pPr algn="l"/>
            <a:endParaRPr lang="fr-FR" altLang="fr-FR" sz="2800" b="1" dirty="0" smtClean="0">
              <a:solidFill>
                <a:srgbClr val="CDA175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49545"/>
          <a:stretch/>
        </p:blipFill>
        <p:spPr>
          <a:xfrm>
            <a:off x="107504" y="3573016"/>
            <a:ext cx="4897357" cy="312944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861" y="964052"/>
            <a:ext cx="3947161" cy="55819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005064"/>
            <a:ext cx="1101339" cy="15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052513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800" b="1" dirty="0" smtClean="0">
                <a:solidFill>
                  <a:schemeClr val="accent6">
                    <a:lumMod val="75000"/>
                  </a:schemeClr>
                </a:solidFill>
              </a:rPr>
              <a:t>Site JU-lien.org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27674"/>
            <a:ext cx="4783399" cy="45668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645024"/>
            <a:ext cx="5398296" cy="29494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413" y="908720"/>
            <a:ext cx="3372792" cy="3112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A485-9AA6-4C01-946B-7B2EE716D899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s_toutes_pages">
  <a:themeElements>
    <a:clrScheme name="sas_toutes_p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as_toutes_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s_toutes_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_toutes_pag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s_toutes_pages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as_toutes_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s_toutes_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_toutes_pag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_toutes_pag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4209</TotalTime>
  <Words>629</Words>
  <Application>Microsoft Office PowerPoint</Application>
  <PresentationFormat>Affichage à l'écran (4:3)</PresentationFormat>
  <Paragraphs>152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sas_toutes_pages</vt:lpstr>
      <vt:lpstr>1_sas_toutes_pages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RCJU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ais19</dc:creator>
  <cp:lastModifiedBy>Fehlmann Raphaël</cp:lastModifiedBy>
  <cp:revision>344</cp:revision>
  <cp:lastPrinted>2024-09-18T06:49:31Z</cp:lastPrinted>
  <dcterms:created xsi:type="dcterms:W3CDTF">2009-06-15T13:40:43Z</dcterms:created>
  <dcterms:modified xsi:type="dcterms:W3CDTF">2025-05-15T12:15:51Z</dcterms:modified>
</cp:coreProperties>
</file>